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2" r:id="rId2"/>
    <p:sldId id="257" r:id="rId3"/>
    <p:sldId id="258" r:id="rId4"/>
    <p:sldId id="270" r:id="rId5"/>
    <p:sldId id="259" r:id="rId6"/>
    <p:sldId id="274" r:id="rId7"/>
    <p:sldId id="271" r:id="rId8"/>
    <p:sldId id="272" r:id="rId9"/>
    <p:sldId id="264" r:id="rId10"/>
    <p:sldId id="265" r:id="rId11"/>
    <p:sldId id="268" r:id="rId12"/>
    <p:sldId id="266" r:id="rId13"/>
    <p:sldId id="269" r:id="rId14"/>
    <p:sldId id="273" r:id="rId15"/>
    <p:sldId id="279" r:id="rId16"/>
    <p:sldId id="291" r:id="rId17"/>
    <p:sldId id="287" r:id="rId18"/>
    <p:sldId id="289" r:id="rId19"/>
    <p:sldId id="28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8" autoAdjust="0"/>
    <p:restoredTop sz="64314" autoAdjust="0"/>
  </p:normalViewPr>
  <p:slideViewPr>
    <p:cSldViewPr snapToGrid="0">
      <p:cViewPr varScale="1">
        <p:scale>
          <a:sx n="49" d="100"/>
          <a:sy n="49" d="100"/>
        </p:scale>
        <p:origin x="1757" y="67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87C87-FAF2-4F26-8616-44443DC81278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E94DC-7F05-44DE-9AAE-3ED63C3CD7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492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Proposal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pengembangan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sedang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dikembangkan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pada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kemajuan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sekitar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50%.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URL video demo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tuliskan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file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berformat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TXT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atau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DOC.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Dokumen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pendukung</a:t>
            </a:r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1. </a:t>
            </a:r>
            <a:r>
              <a:rPr lang="en-ID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Executable file (desktop)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atau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URL/UTL (web)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aplikasi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2.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Dokumen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teknis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mengenai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panduan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instalasi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penggunaan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3. Daftar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komponen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atau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software library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dapat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digunakan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beserta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lisensi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komponen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atau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software library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tersebut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4. Surat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pernyataan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keaslian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ditandatangani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atas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materai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oleh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ketua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tim.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5.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Adopsi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lisensi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364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Tim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finalis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melakukan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pendaftaran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ulang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kepesertaan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pada Babak Final.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Lomba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babak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dilaksanakan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dua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kegiatan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yaitu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presentasi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 demo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serta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tanya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jawab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dewan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juri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ruang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pertemuan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disediakan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oleh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penyelenggara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c) File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presentasi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akhir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diunggah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aplikasi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lomba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babak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final pada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laman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https://gemastik.kemdikbud.go.id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dilakukan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kompresi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format ZIP/RAR.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Presentasi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dilaksanakan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secara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luring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langsung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hadapan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dewan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juri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e) Babak final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dilaksanakan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secara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luring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setiap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finalis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dialokasikan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waktu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25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menit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(10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menit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presentasi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 demo, 15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menit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tanya-jawab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antara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peserta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juri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Peserta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wajib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mempersiapkan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kode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sumber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apabila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juri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meminta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ditampilkan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sebagai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keperluan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juri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menilai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Urutan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presentasi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ditentukan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undian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pada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saat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technical meeting.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Setiap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peserta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sudah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siap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ruang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tunggu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ruang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pertemuan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paling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lambat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15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menit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sebelum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jadwal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presentasi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i) Akan diberikan tanda peringatan 2 menit sebelum waktu presentasi habis;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j) Jika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waktu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presentasi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sudah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habis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maka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dihentikan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oleh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panitia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4058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3621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Latar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Belakang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Tujuan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c) Nilai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inovasi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dampak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pemanfaatan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tersebut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Deskripsi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fungsional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penjelasan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detail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fitur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dan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Beberapa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screenshot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60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88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1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02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: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Membuat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aplikasi</a:t>
            </a:r>
            <a:r>
              <a:rPr lang="en-US" dirty="0">
                <a:sym typeface="Wingdings" panose="05000000000000000000" pitchFamily="2" charset="2"/>
              </a:rPr>
              <a:t> sharing </a:t>
            </a:r>
            <a:r>
              <a:rPr lang="en-US" dirty="0" err="1">
                <a:sym typeface="Wingdings" panose="05000000000000000000" pitchFamily="2" charset="2"/>
              </a:rPr>
              <a:t>buku</a:t>
            </a:r>
            <a:endParaRPr lang="en-US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dirty="0" err="1">
                <a:sym typeface="Wingdings" panose="05000000000000000000" pitchFamily="2" charset="2"/>
              </a:rPr>
              <a:t>Solusi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orang </a:t>
            </a:r>
            <a:r>
              <a:rPr lang="en-US" dirty="0" err="1">
                <a:sym typeface="Wingdings" panose="05000000000000000000" pitchFamily="2" charset="2"/>
              </a:rPr>
              <a:t>tua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gaptek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menggunakan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perangkat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bergerak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60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Judul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/Nama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Latar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Belakang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Ide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c) Tujuan dan Manfaat Dikembangkannya Perangkat Lunak;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d) Batasan Perangkat Lunak yang Dikembangkan;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e) Metodologi Pengembangan Perangkat Lunak;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f) Analisis Kebutuhan dan Desain Solusi Perangkat Lunak;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Implementasi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h)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Screenshot Mockup Interface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i) Dokumentasi Cara Penggunaan Perangkat Lunak </a:t>
            </a: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956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Proposal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diajukan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merupakan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ide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orisinil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dengan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tidak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menjiplak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sudah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ada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baik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telah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dikembangkan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oleh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tim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maupun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orang lain). </a:t>
            </a:r>
          </a:p>
          <a:p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Proposal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harus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bisa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direalisasikan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menjadi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bentuk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aplikasi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memiliki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unsur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inovatif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kreatif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dan </a:t>
            </a:r>
            <a:r>
              <a:rPr lang="en-ID" sz="105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imajinatif</a:t>
            </a:r>
            <a:r>
              <a:rPr lang="en-ID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c) Proposal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tidak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mengandung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unsur-unsur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melanggar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atau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menghina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SARA (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Suku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Agama Ras dan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Antar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Golongan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</a:p>
          <a:p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d) Proposal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diharapkan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menjelaskan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kelebihan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dikembangkan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dari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sudut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pandang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seluruh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kriteria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penilaian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 juga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kelebihannya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jika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dibandingkan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dengan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lain yang </a:t>
            </a:r>
            <a:r>
              <a:rPr lang="en-ID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serupa</a:t>
            </a:r>
            <a:r>
              <a:rPr lang="en-ID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en-ID" sz="1000" dirty="0"/>
          </a:p>
          <a:p>
            <a:r>
              <a:rPr lang="en-ID" sz="1000" dirty="0"/>
              <a:t> Proposal </a:t>
            </a:r>
            <a:r>
              <a:rPr lang="en-ID" sz="1000" dirty="0" err="1"/>
              <a:t>dikumpulkan</a:t>
            </a:r>
            <a:r>
              <a:rPr lang="en-ID" sz="1000" dirty="0"/>
              <a:t> </a:t>
            </a:r>
            <a:r>
              <a:rPr lang="en-ID" sz="1000" dirty="0" err="1"/>
              <a:t>ke</a:t>
            </a:r>
            <a:r>
              <a:rPr lang="en-ID" sz="1000" dirty="0"/>
              <a:t> https://gemastik.kemdikbud.go.id </a:t>
            </a:r>
            <a:r>
              <a:rPr lang="en-ID" sz="1000" dirty="0" err="1"/>
              <a:t>dalam</a:t>
            </a:r>
            <a:r>
              <a:rPr lang="en-ID" sz="1000" dirty="0"/>
              <a:t> </a:t>
            </a:r>
            <a:r>
              <a:rPr lang="en-ID" sz="1000" dirty="0" err="1"/>
              <a:t>bentuk</a:t>
            </a:r>
            <a:r>
              <a:rPr lang="en-ID" sz="1000" dirty="0"/>
              <a:t>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651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Setiap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hanya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boleh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mengajukan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satu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buah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belum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pernah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dinyatakan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sebagai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pemenang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lomba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TIK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sebelumnya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maupun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pada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kontes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sejenis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baik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dalam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skala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nasional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regional,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maupun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internasional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Tim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pengusul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wajib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membuat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pernyataan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bermaterai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terkait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hal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belum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pernah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terpublikasi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baik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secara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komersial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maupun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secara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nonkomersial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kepada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khalayak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umum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d) Perangkat lunak dapat dijalankan pada platform umum tanpa tambahan perangkat keras khusus.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diajukan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merupakan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ide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orisinil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tidak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menjiplak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aplikasi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sudah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ada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tidak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mengandung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unsur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SARA (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Suku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Agama Ras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Antar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Golongan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</a:p>
          <a:p>
            <a:pPr algn="l"/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Jika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adalah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incremental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atau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dikembangkan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kontes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sebelumnya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peserta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harus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menjelaskan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pada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juri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mengapa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tersebut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diikutsertakan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memperlihatkan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pembaruan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karya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tersebut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sebelumnya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h) Keputusan juri bersifat mutlak dan tidak dapat diganggu gugat </a:t>
            </a: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522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Latar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Belakang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Tujuan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c) Nilai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inovasi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dampak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pemanfaatan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tersebut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Deskripsi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fungsional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penjelasan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detail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fitur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dan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Beberapa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screenshot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916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Latar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Belakang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Tujuan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c) Nilai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inovasi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dampak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pemanfaatan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tersebut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Deskripsi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fungsional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penjelasan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detail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fitur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 dan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Beberapa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screenshot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perangkat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lunak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ID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246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18-22 Juli – masa </a:t>
            </a:r>
            <a:r>
              <a:rPr lang="en-US" dirty="0" err="1"/>
              <a:t>penjurian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006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022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E94DC-7F05-44DE-9AAE-3ED63C3CD7AD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5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A12F-CD2E-32E5-E595-1F6B1DEE9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6182F-626C-FD44-431D-37A5150AC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46B85-0AE7-CBD0-F5B5-9B0F364B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C76D-9907-34B7-B450-1B86CC23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9AF5-3DD8-7A2E-5BFE-F28BF28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547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AAC1-F3C5-1249-246C-5A6BDD94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B45D3-61E8-6B55-35CF-3D010107A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1AD82-84F5-C821-ECFD-91C951C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E81AF-4E1F-A59A-5B30-ABA6B73E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F6682-932D-153F-1072-7218D169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323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48BA3-BCB9-9CCA-45F9-926AFC576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C5F02-C7E0-A004-F9CE-F2D0F2F7E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471A8-73AB-AC6B-174C-714F88DE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F9E0C-C160-F254-D3F6-4C29CC08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1D7D5-C122-ABB2-84F8-6EB5E705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088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3CB4-0E07-B138-CA01-3D79D493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B9286-BCCA-005D-E19D-70D507AAC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7D8F3-1565-344F-9C34-71F0A6A2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DB42-9C53-8904-445F-08CA0094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A7D6B-4B62-EDC2-7A5D-30CFFF3C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997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2B3E-3F2E-5148-E960-680F2DE7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4A2EB-5521-7A47-6FA1-8E0FAFF08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F68B7-9B7F-2803-6246-B2AA329D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B10BE-2FEC-E461-E889-9148BF69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2C38A-0041-F6EE-E33D-9462FC79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285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8E18-2C1A-618E-EB03-5713AD4E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D464-A19B-6554-F961-332C9CA6F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13FCE-01F9-A9F0-C823-5698E127A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F54ED-2E35-A810-AD54-729F6DDC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29332-2834-B238-C039-30F29FC4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0035E-DF7E-ED7D-2FB4-097BDE3D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888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0F8E-F4C8-8865-B555-C7715E03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384DD-8FD7-E234-2E1A-E91AC197A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17689-30F8-8515-599D-C4E249E58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24650-8609-5786-1783-906CB3E3B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6811FA-01E5-4F58-6DB6-6EF8E5A9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EA737-5987-A85E-E257-F27CAFD3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ECC762-7963-769A-8BA2-2D1B0352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79B7E-98F8-864C-DE7F-45D65BE8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885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9981-F2AB-D6E4-AFCF-B32F03DA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4B3F4-4C85-9F5C-EA56-A1B52A0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5ED73-1F28-2C33-F1E5-415E247A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1AAC3-D348-8B88-D8EF-17F4EB4F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562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B640D-1C1B-4F65-A779-96B1E96FE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79AC0-FB06-D64D-5A36-D17F61C6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620BB-A442-35F9-3BAC-1BF55BA4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535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5613-963A-79CD-350B-3D74FA73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0213D-EAA2-1783-A4AE-92D02CF1F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060ED-8275-8AD6-DFC4-E75934192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55A0E-836E-0233-A5D4-DB8C7AA6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3C839-88F8-D9F1-33F5-EA703A73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3D0C5-55D4-20B4-257A-FBB34E8C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157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BCEF-B074-6341-37AE-EC24C1BB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CED4C-F37E-F748-8867-16B89756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5AA02-08E0-33EF-4C7B-50E81665F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A7491-BDDC-8E44-9B1C-86292B22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22211-9768-BD4F-E92F-561937FC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65C1E-7871-01CC-C642-59425F62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838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AD8D9-629B-C019-995A-B78A4679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4C180-BA73-5019-D4D5-F62879C1F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991F2-0141-6D14-7244-FD68DB4BD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7C16-2459-4697-AD33-0B0C949A4212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4171-BA88-7523-9403-54E1D09C6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3708-AAE4-41D4-186D-58E507C80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640E-4460-4C45-8CD7-7DC02DEBBA9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907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487D4-8CCF-6DEF-7880-D10C58D7E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12192000" cy="68532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551247-207D-539B-DD12-197910893329}"/>
              </a:ext>
            </a:extLst>
          </p:cNvPr>
          <p:cNvSpPr/>
          <p:nvPr/>
        </p:nvSpPr>
        <p:spPr>
          <a:xfrm>
            <a:off x="7456112" y="4962249"/>
            <a:ext cx="4671392" cy="775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Divisi-8: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97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0F722-237E-2EBB-B653-245B38D4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20" y="805342"/>
            <a:ext cx="10515600" cy="6375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Lomba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F087A-B25F-9CA3-A15B-05F40318D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96" y="1592296"/>
            <a:ext cx="1287515" cy="1168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7352C3-44A6-BFD2-2542-33200CDF2224}"/>
              </a:ext>
            </a:extLst>
          </p:cNvPr>
          <p:cNvSpPr txBox="1">
            <a:spLocks/>
          </p:cNvSpPr>
          <p:nvPr/>
        </p:nvSpPr>
        <p:spPr>
          <a:xfrm>
            <a:off x="352820" y="2793167"/>
            <a:ext cx="1888644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</a:rPr>
              <a:t>Penyisihan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A picture containing text, screenshot, letter, graphic design&#10;&#10;Description automatically generated">
            <a:extLst>
              <a:ext uri="{FF2B5EF4-FFF2-40B4-BE49-F238E27FC236}">
                <a16:creationId xmlns:a16="http://schemas.microsoft.com/office/drawing/2014/main" id="{0B446E49-37C7-B219-4824-6CAEA227F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" y="3352671"/>
            <a:ext cx="2180028" cy="25974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EA3F3B-17B7-59EF-DDCE-6FE2ED690CBF}"/>
              </a:ext>
            </a:extLst>
          </p:cNvPr>
          <p:cNvSpPr txBox="1">
            <a:spLocks/>
          </p:cNvSpPr>
          <p:nvPr/>
        </p:nvSpPr>
        <p:spPr>
          <a:xfrm>
            <a:off x="6471140" y="4053062"/>
            <a:ext cx="4061822" cy="2093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highlight>
                  <a:srgbClr val="FFFF00"/>
                </a:highlight>
              </a:rPr>
              <a:t>Action Plan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Completion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Improvement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Deployment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Marketing</a:t>
            </a:r>
            <a:endParaRPr lang="en-ID" sz="2400" dirty="0"/>
          </a:p>
          <a:p>
            <a:pPr marL="800100" lvl="1" indent="-342900">
              <a:buFontTx/>
              <a:buChar char="-"/>
            </a:pPr>
            <a:r>
              <a:rPr lang="en-ID" sz="100" dirty="0" err="1"/>
              <a:t>ddd</a:t>
            </a:r>
            <a:endParaRPr lang="en-ID" sz="100" dirty="0"/>
          </a:p>
          <a:p>
            <a:pPr marL="800100" lvl="1" indent="-342900">
              <a:buFontTx/>
              <a:buChar char="-"/>
            </a:pPr>
            <a:endParaRPr lang="en-ID" sz="100" dirty="0"/>
          </a:p>
          <a:p>
            <a:pPr marL="800100" lvl="1" indent="-342900">
              <a:buFontTx/>
              <a:buChar char="-"/>
            </a:pPr>
            <a:endParaRPr lang="en-ID" sz="100" dirty="0"/>
          </a:p>
        </p:txBody>
      </p:sp>
      <p:pic>
        <p:nvPicPr>
          <p:cNvPr id="2050" name="Picture 2" descr="DLH - Penjurian Lomba Bercerita">
            <a:extLst>
              <a:ext uri="{FF2B5EF4-FFF2-40B4-BE49-F238E27FC236}">
                <a16:creationId xmlns:a16="http://schemas.microsoft.com/office/drawing/2014/main" id="{2130AA16-6D58-4F8E-F566-D1C3D64E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87" y="1554033"/>
            <a:ext cx="1776875" cy="13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0BA56674-93B9-C812-DD8A-1FF6ACCDCA2E}"/>
              </a:ext>
            </a:extLst>
          </p:cNvPr>
          <p:cNvSpPr/>
          <p:nvPr/>
        </p:nvSpPr>
        <p:spPr>
          <a:xfrm>
            <a:off x="1817076" y="1705743"/>
            <a:ext cx="1090246" cy="79130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90B447-2B58-73FE-A1D0-C00309F046B4}"/>
              </a:ext>
            </a:extLst>
          </p:cNvPr>
          <p:cNvSpPr txBox="1">
            <a:spLocks/>
          </p:cNvSpPr>
          <p:nvPr/>
        </p:nvSpPr>
        <p:spPr>
          <a:xfrm>
            <a:off x="3184717" y="2791279"/>
            <a:ext cx="1888644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</a:rPr>
              <a:t>Penjurian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98BB5-B2CA-3C44-3783-C95372865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206" y="3921240"/>
            <a:ext cx="1292414" cy="11681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F2FF73-8EA0-CEB3-870B-8ECD8C7FF989}"/>
              </a:ext>
            </a:extLst>
          </p:cNvPr>
          <p:cNvSpPr txBox="1">
            <a:spLocks/>
          </p:cNvSpPr>
          <p:nvPr/>
        </p:nvSpPr>
        <p:spPr>
          <a:xfrm>
            <a:off x="4255477" y="5105481"/>
            <a:ext cx="1465385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Develop</a:t>
            </a:r>
            <a:endParaRPr lang="en-ID" sz="2800" b="1" dirty="0">
              <a:solidFill>
                <a:srgbClr val="002060"/>
              </a:solidFill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41966A0F-5B34-7C33-CAE9-1D7AE5183B4B}"/>
              </a:ext>
            </a:extLst>
          </p:cNvPr>
          <p:cNvSpPr/>
          <p:nvPr/>
        </p:nvSpPr>
        <p:spPr>
          <a:xfrm rot="1329924">
            <a:off x="2021872" y="3577471"/>
            <a:ext cx="1776875" cy="7992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43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0F722-237E-2EBB-B653-245B38D4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20" y="805342"/>
            <a:ext cx="10515600" cy="6375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Lomba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F087A-B25F-9CA3-A15B-05F40318D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96" y="1592296"/>
            <a:ext cx="1287515" cy="1168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7352C3-44A6-BFD2-2542-33200CDF2224}"/>
              </a:ext>
            </a:extLst>
          </p:cNvPr>
          <p:cNvSpPr txBox="1">
            <a:spLocks/>
          </p:cNvSpPr>
          <p:nvPr/>
        </p:nvSpPr>
        <p:spPr>
          <a:xfrm>
            <a:off x="352820" y="2793167"/>
            <a:ext cx="1888644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</a:rPr>
              <a:t>Penyisihan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A picture containing text, screenshot, letter, graphic design&#10;&#10;Description automatically generated">
            <a:extLst>
              <a:ext uri="{FF2B5EF4-FFF2-40B4-BE49-F238E27FC236}">
                <a16:creationId xmlns:a16="http://schemas.microsoft.com/office/drawing/2014/main" id="{0B446E49-37C7-B219-4824-6CAEA227F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" y="3352671"/>
            <a:ext cx="2180028" cy="25974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EA3F3B-17B7-59EF-DDCE-6FE2ED690CBF}"/>
              </a:ext>
            </a:extLst>
          </p:cNvPr>
          <p:cNvSpPr txBox="1">
            <a:spLocks/>
          </p:cNvSpPr>
          <p:nvPr/>
        </p:nvSpPr>
        <p:spPr>
          <a:xfrm>
            <a:off x="6307016" y="3360830"/>
            <a:ext cx="2083195" cy="4828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26 Juli 2024</a:t>
            </a:r>
            <a:endParaRPr lang="en-ID" sz="100" dirty="0"/>
          </a:p>
        </p:txBody>
      </p:sp>
      <p:pic>
        <p:nvPicPr>
          <p:cNvPr id="2050" name="Picture 2" descr="DLH - Penjurian Lomba Bercerita">
            <a:extLst>
              <a:ext uri="{FF2B5EF4-FFF2-40B4-BE49-F238E27FC236}">
                <a16:creationId xmlns:a16="http://schemas.microsoft.com/office/drawing/2014/main" id="{2130AA16-6D58-4F8E-F566-D1C3D64E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87" y="1554033"/>
            <a:ext cx="1776875" cy="13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0BA56674-93B9-C812-DD8A-1FF6ACCDCA2E}"/>
              </a:ext>
            </a:extLst>
          </p:cNvPr>
          <p:cNvSpPr/>
          <p:nvPr/>
        </p:nvSpPr>
        <p:spPr>
          <a:xfrm>
            <a:off x="1817076" y="1705743"/>
            <a:ext cx="1090246" cy="79130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90B447-2B58-73FE-A1D0-C00309F046B4}"/>
              </a:ext>
            </a:extLst>
          </p:cNvPr>
          <p:cNvSpPr txBox="1">
            <a:spLocks/>
          </p:cNvSpPr>
          <p:nvPr/>
        </p:nvSpPr>
        <p:spPr>
          <a:xfrm>
            <a:off x="3184717" y="2791279"/>
            <a:ext cx="1888644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</a:rPr>
              <a:t>Penjurian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98BB5-B2CA-3C44-3783-C95372865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206" y="3921240"/>
            <a:ext cx="1292414" cy="11681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F2FF73-8EA0-CEB3-870B-8ECD8C7FF989}"/>
              </a:ext>
            </a:extLst>
          </p:cNvPr>
          <p:cNvSpPr txBox="1">
            <a:spLocks/>
          </p:cNvSpPr>
          <p:nvPr/>
        </p:nvSpPr>
        <p:spPr>
          <a:xfrm>
            <a:off x="4255477" y="5105481"/>
            <a:ext cx="1465385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Develop</a:t>
            </a:r>
            <a:endParaRPr lang="en-ID" sz="2800" b="1" dirty="0">
              <a:solidFill>
                <a:srgbClr val="002060"/>
              </a:solidFill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41966A0F-5B34-7C33-CAE9-1D7AE5183B4B}"/>
              </a:ext>
            </a:extLst>
          </p:cNvPr>
          <p:cNvSpPr/>
          <p:nvPr/>
        </p:nvSpPr>
        <p:spPr>
          <a:xfrm rot="1329924">
            <a:off x="2021872" y="3577471"/>
            <a:ext cx="1776875" cy="7992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C78942-B64D-9082-9E56-5DCAF2104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860" y="1654985"/>
            <a:ext cx="1337120" cy="1186583"/>
          </a:xfrm>
          <a:prstGeom prst="rect">
            <a:avLst/>
          </a:prstGeom>
        </p:spPr>
      </p:pic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46FC62F3-13BC-CFDA-6C29-4DBBE5376480}"/>
              </a:ext>
            </a:extLst>
          </p:cNvPr>
          <p:cNvSpPr/>
          <p:nvPr/>
        </p:nvSpPr>
        <p:spPr>
          <a:xfrm>
            <a:off x="5248038" y="1780713"/>
            <a:ext cx="1090246" cy="79130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A36427-ED7A-96C7-C7C8-A1399CDD828C}"/>
              </a:ext>
            </a:extLst>
          </p:cNvPr>
          <p:cNvSpPr txBox="1">
            <a:spLocks/>
          </p:cNvSpPr>
          <p:nvPr/>
        </p:nvSpPr>
        <p:spPr>
          <a:xfrm>
            <a:off x="6224955" y="2859790"/>
            <a:ext cx="2306714" cy="63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Pengumuman</a:t>
            </a:r>
            <a:endParaRPr lang="en-ID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5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0F722-237E-2EBB-B653-245B38D4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20" y="805342"/>
            <a:ext cx="10515600" cy="6375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Lomba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F087A-B25F-9CA3-A15B-05F40318D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96" y="1592296"/>
            <a:ext cx="1287515" cy="1168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7352C3-44A6-BFD2-2542-33200CDF2224}"/>
              </a:ext>
            </a:extLst>
          </p:cNvPr>
          <p:cNvSpPr txBox="1">
            <a:spLocks/>
          </p:cNvSpPr>
          <p:nvPr/>
        </p:nvSpPr>
        <p:spPr>
          <a:xfrm>
            <a:off x="352820" y="2793167"/>
            <a:ext cx="1888644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</a:rPr>
              <a:t>Penyisihan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A picture containing text, screenshot, letter, graphic design&#10;&#10;Description automatically generated">
            <a:extLst>
              <a:ext uri="{FF2B5EF4-FFF2-40B4-BE49-F238E27FC236}">
                <a16:creationId xmlns:a16="http://schemas.microsoft.com/office/drawing/2014/main" id="{0B446E49-37C7-B219-4824-6CAEA227F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" y="3352671"/>
            <a:ext cx="2180028" cy="25974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EA3F3B-17B7-59EF-DDCE-6FE2ED690CBF}"/>
              </a:ext>
            </a:extLst>
          </p:cNvPr>
          <p:cNvSpPr txBox="1">
            <a:spLocks/>
          </p:cNvSpPr>
          <p:nvPr/>
        </p:nvSpPr>
        <p:spPr>
          <a:xfrm>
            <a:off x="8654096" y="4089400"/>
            <a:ext cx="3338721" cy="2446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18 </a:t>
            </a:r>
            <a:r>
              <a:rPr lang="en-US" sz="2400" dirty="0" err="1"/>
              <a:t>Agst</a:t>
            </a:r>
            <a:r>
              <a:rPr lang="en-US" sz="2400" dirty="0"/>
              <a:t> – 2 Sept 2024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Proposal PL</a:t>
            </a:r>
          </a:p>
          <a:p>
            <a:pPr marL="342900" indent="-342900">
              <a:buFontTx/>
              <a:buChar char="-"/>
            </a:pPr>
            <a:r>
              <a:rPr lang="en-ID" sz="2400" dirty="0"/>
              <a:t>File </a:t>
            </a:r>
            <a:r>
              <a:rPr lang="en-ID" sz="2400" dirty="0" err="1"/>
              <a:t>Presentasi</a:t>
            </a:r>
            <a:endParaRPr lang="en-ID" sz="2400" dirty="0"/>
          </a:p>
          <a:p>
            <a:pPr marL="342900" indent="-342900">
              <a:buFontTx/>
              <a:buChar char="-"/>
            </a:pPr>
            <a:r>
              <a:rPr lang="en-ID" sz="2400" dirty="0" err="1"/>
              <a:t>Dokumen</a:t>
            </a:r>
            <a:r>
              <a:rPr lang="en-ID" sz="2400" dirty="0"/>
              <a:t> </a:t>
            </a:r>
            <a:r>
              <a:rPr lang="en-ID" sz="2400" dirty="0" err="1"/>
              <a:t>Pendukung</a:t>
            </a:r>
            <a:endParaRPr lang="en-ID" sz="2400" dirty="0"/>
          </a:p>
          <a:p>
            <a:endParaRPr lang="en-ID" sz="2400" dirty="0"/>
          </a:p>
          <a:p>
            <a:r>
              <a:rPr lang="en-ID" sz="2400" dirty="0"/>
              <a:t>+ Video </a:t>
            </a:r>
            <a:r>
              <a:rPr lang="en-ID" sz="2400" dirty="0" err="1"/>
              <a:t>presentasi</a:t>
            </a:r>
            <a:r>
              <a:rPr lang="en-ID" sz="2400" dirty="0"/>
              <a:t> + demo</a:t>
            </a:r>
          </a:p>
          <a:p>
            <a:pPr marL="800100" lvl="1" indent="-342900">
              <a:buFontTx/>
              <a:buChar char="-"/>
            </a:pPr>
            <a:r>
              <a:rPr lang="en-ID" sz="100" dirty="0"/>
              <a:t>dd</a:t>
            </a:r>
          </a:p>
          <a:p>
            <a:pPr marL="800100" lvl="1" indent="-342900">
              <a:buFontTx/>
              <a:buChar char="-"/>
            </a:pPr>
            <a:endParaRPr lang="en-ID" sz="100" dirty="0"/>
          </a:p>
          <a:p>
            <a:pPr marL="800100" lvl="1" indent="-342900">
              <a:buFontTx/>
              <a:buChar char="-"/>
            </a:pPr>
            <a:endParaRPr lang="en-ID" sz="100" dirty="0"/>
          </a:p>
        </p:txBody>
      </p:sp>
      <p:pic>
        <p:nvPicPr>
          <p:cNvPr id="2050" name="Picture 2" descr="DLH - Penjurian Lomba Bercerita">
            <a:extLst>
              <a:ext uri="{FF2B5EF4-FFF2-40B4-BE49-F238E27FC236}">
                <a16:creationId xmlns:a16="http://schemas.microsoft.com/office/drawing/2014/main" id="{2130AA16-6D58-4F8E-F566-D1C3D64E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87" y="1554033"/>
            <a:ext cx="1776875" cy="13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0BA56674-93B9-C812-DD8A-1FF6ACCDCA2E}"/>
              </a:ext>
            </a:extLst>
          </p:cNvPr>
          <p:cNvSpPr/>
          <p:nvPr/>
        </p:nvSpPr>
        <p:spPr>
          <a:xfrm>
            <a:off x="1817076" y="1705743"/>
            <a:ext cx="1090246" cy="79130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90B447-2B58-73FE-A1D0-C00309F046B4}"/>
              </a:ext>
            </a:extLst>
          </p:cNvPr>
          <p:cNvSpPr txBox="1">
            <a:spLocks/>
          </p:cNvSpPr>
          <p:nvPr/>
        </p:nvSpPr>
        <p:spPr>
          <a:xfrm>
            <a:off x="3184717" y="2791279"/>
            <a:ext cx="1888644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</a:rPr>
              <a:t>Penjurian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98BB5-B2CA-3C44-3783-C95372865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206" y="3921240"/>
            <a:ext cx="1292414" cy="11681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F2FF73-8EA0-CEB3-870B-8ECD8C7FF989}"/>
              </a:ext>
            </a:extLst>
          </p:cNvPr>
          <p:cNvSpPr txBox="1">
            <a:spLocks/>
          </p:cNvSpPr>
          <p:nvPr/>
        </p:nvSpPr>
        <p:spPr>
          <a:xfrm>
            <a:off x="4255477" y="5105481"/>
            <a:ext cx="1465385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Develop</a:t>
            </a:r>
            <a:endParaRPr lang="en-ID" sz="2800" b="1" dirty="0">
              <a:solidFill>
                <a:srgbClr val="002060"/>
              </a:solidFill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41966A0F-5B34-7C33-CAE9-1D7AE5183B4B}"/>
              </a:ext>
            </a:extLst>
          </p:cNvPr>
          <p:cNvSpPr/>
          <p:nvPr/>
        </p:nvSpPr>
        <p:spPr>
          <a:xfrm rot="1329924">
            <a:off x="2021872" y="3577471"/>
            <a:ext cx="1776875" cy="7992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C78942-B64D-9082-9E56-5DCAF2104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860" y="1654985"/>
            <a:ext cx="1337120" cy="1186583"/>
          </a:xfrm>
          <a:prstGeom prst="rect">
            <a:avLst/>
          </a:prstGeom>
        </p:spPr>
      </p:pic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46FC62F3-13BC-CFDA-6C29-4DBBE5376480}"/>
              </a:ext>
            </a:extLst>
          </p:cNvPr>
          <p:cNvSpPr/>
          <p:nvPr/>
        </p:nvSpPr>
        <p:spPr>
          <a:xfrm>
            <a:off x="5248038" y="1780713"/>
            <a:ext cx="1090246" cy="79130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A36427-ED7A-96C7-C7C8-A1399CDD828C}"/>
              </a:ext>
            </a:extLst>
          </p:cNvPr>
          <p:cNvSpPr txBox="1">
            <a:spLocks/>
          </p:cNvSpPr>
          <p:nvPr/>
        </p:nvSpPr>
        <p:spPr>
          <a:xfrm>
            <a:off x="6224955" y="2859790"/>
            <a:ext cx="2306714" cy="63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Pengumuman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pic>
        <p:nvPicPr>
          <p:cNvPr id="18" name="Picture 17" descr="A picture containing circle, symbol, logo, graphics&#10;&#10;Description automatically generated">
            <a:extLst>
              <a:ext uri="{FF2B5EF4-FFF2-40B4-BE49-F238E27FC236}">
                <a16:creationId xmlns:a16="http://schemas.microsoft.com/office/drawing/2014/main" id="{CDF0DBD6-CA0B-3657-884F-FE50D765B8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2" y="4626873"/>
            <a:ext cx="2170379" cy="1230852"/>
          </a:xfrm>
          <a:prstGeom prst="rect">
            <a:avLst/>
          </a:prstGeom>
        </p:spPr>
      </p:pic>
      <p:sp>
        <p:nvSpPr>
          <p:cNvPr id="19" name="Arrow: Notched Right 18">
            <a:extLst>
              <a:ext uri="{FF2B5EF4-FFF2-40B4-BE49-F238E27FC236}">
                <a16:creationId xmlns:a16="http://schemas.microsoft.com/office/drawing/2014/main" id="{01BC8777-6691-9279-349C-DB1290E269C2}"/>
              </a:ext>
            </a:extLst>
          </p:cNvPr>
          <p:cNvSpPr/>
          <p:nvPr/>
        </p:nvSpPr>
        <p:spPr>
          <a:xfrm rot="5400000">
            <a:off x="6869341" y="3471741"/>
            <a:ext cx="1090246" cy="79130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295AFC85-B7CE-3547-6175-4F350E22D6A5}"/>
              </a:ext>
            </a:extLst>
          </p:cNvPr>
          <p:cNvSpPr/>
          <p:nvPr/>
        </p:nvSpPr>
        <p:spPr>
          <a:xfrm rot="1329924">
            <a:off x="5671586" y="4385105"/>
            <a:ext cx="1214808" cy="719791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E0E3AC1-C240-7054-7680-2C968A101A4D}"/>
              </a:ext>
            </a:extLst>
          </p:cNvPr>
          <p:cNvSpPr txBox="1">
            <a:spLocks/>
          </p:cNvSpPr>
          <p:nvPr/>
        </p:nvSpPr>
        <p:spPr>
          <a:xfrm>
            <a:off x="6362473" y="5898112"/>
            <a:ext cx="2306714" cy="63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Registrasi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Ulang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Update</a:t>
            </a:r>
            <a:endParaRPr lang="en-ID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0F722-237E-2EBB-B653-245B38D4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20" y="805342"/>
            <a:ext cx="10515600" cy="6375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Lomba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F087A-B25F-9CA3-A15B-05F40318D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96" y="1592296"/>
            <a:ext cx="1287515" cy="1168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7352C3-44A6-BFD2-2542-33200CDF2224}"/>
              </a:ext>
            </a:extLst>
          </p:cNvPr>
          <p:cNvSpPr txBox="1">
            <a:spLocks/>
          </p:cNvSpPr>
          <p:nvPr/>
        </p:nvSpPr>
        <p:spPr>
          <a:xfrm>
            <a:off x="352820" y="2793167"/>
            <a:ext cx="1888644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</a:rPr>
              <a:t>Penyisihan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A picture containing text, screenshot, letter, graphic design&#10;&#10;Description automatically generated">
            <a:extLst>
              <a:ext uri="{FF2B5EF4-FFF2-40B4-BE49-F238E27FC236}">
                <a16:creationId xmlns:a16="http://schemas.microsoft.com/office/drawing/2014/main" id="{0B446E49-37C7-B219-4824-6CAEA227F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" y="3352671"/>
            <a:ext cx="2180028" cy="25974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EA3F3B-17B7-59EF-DDCE-6FE2ED690CBF}"/>
              </a:ext>
            </a:extLst>
          </p:cNvPr>
          <p:cNvSpPr txBox="1">
            <a:spLocks/>
          </p:cNvSpPr>
          <p:nvPr/>
        </p:nvSpPr>
        <p:spPr>
          <a:xfrm>
            <a:off x="8669187" y="1167692"/>
            <a:ext cx="3338721" cy="22613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en-US" sz="2400" dirty="0"/>
              <a:t>Source Code</a:t>
            </a:r>
          </a:p>
          <a:p>
            <a:pPr marL="342900" indent="-342900">
              <a:buFontTx/>
              <a:buChar char="-"/>
            </a:pPr>
            <a:r>
              <a:rPr lang="en-ID" sz="2400" dirty="0"/>
              <a:t>Video </a:t>
            </a:r>
            <a:r>
              <a:rPr lang="en-ID" sz="2400" dirty="0" err="1"/>
              <a:t>Presentasi</a:t>
            </a:r>
            <a:r>
              <a:rPr lang="en-ID" sz="2400" dirty="0"/>
              <a:t> + Demo</a:t>
            </a:r>
          </a:p>
          <a:p>
            <a:pPr marL="342900" indent="-342900">
              <a:buFontTx/>
              <a:buChar char="-"/>
            </a:pPr>
            <a:r>
              <a:rPr lang="en-ID" sz="2400" dirty="0"/>
              <a:t>Poster</a:t>
            </a:r>
          </a:p>
          <a:p>
            <a:pPr marL="342900" indent="-342900">
              <a:buFontTx/>
              <a:buChar char="-"/>
            </a:pPr>
            <a:r>
              <a:rPr lang="en-ID" sz="2400" dirty="0"/>
              <a:t>Artikel </a:t>
            </a:r>
            <a:r>
              <a:rPr lang="en-ID" sz="2400" dirty="0" err="1"/>
              <a:t>Ilmiah</a:t>
            </a:r>
            <a:r>
              <a:rPr lang="en-ID" sz="2400" dirty="0"/>
              <a:t> (4-5 </a:t>
            </a:r>
            <a:r>
              <a:rPr lang="en-ID" sz="2400" dirty="0" err="1"/>
              <a:t>hal</a:t>
            </a:r>
            <a:r>
              <a:rPr lang="en-ID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en-ID" sz="2400" dirty="0"/>
              <a:t>HKI (</a:t>
            </a:r>
            <a:r>
              <a:rPr lang="en-ID" sz="2400" dirty="0" err="1"/>
              <a:t>pendaftaran</a:t>
            </a:r>
            <a:r>
              <a:rPr lang="en-ID" sz="2400" dirty="0"/>
              <a:t>)</a:t>
            </a:r>
          </a:p>
          <a:p>
            <a:pPr marL="342900" indent="-342900">
              <a:buFontTx/>
              <a:buChar char="-"/>
            </a:pPr>
            <a:endParaRPr lang="en-ID" sz="2400" dirty="0"/>
          </a:p>
          <a:p>
            <a:pPr marL="800100" lvl="1" indent="-342900">
              <a:buFontTx/>
              <a:buChar char="-"/>
            </a:pPr>
            <a:r>
              <a:rPr lang="en-ID" sz="100" dirty="0" err="1"/>
              <a:t>ddd</a:t>
            </a:r>
            <a:endParaRPr lang="en-ID" sz="100" dirty="0"/>
          </a:p>
          <a:p>
            <a:pPr marL="800100" lvl="1" indent="-342900">
              <a:buFontTx/>
              <a:buChar char="-"/>
            </a:pPr>
            <a:endParaRPr lang="en-ID" sz="100" dirty="0"/>
          </a:p>
          <a:p>
            <a:pPr marL="800100" lvl="1" indent="-342900">
              <a:buFontTx/>
              <a:buChar char="-"/>
            </a:pPr>
            <a:endParaRPr lang="en-ID" sz="100" dirty="0"/>
          </a:p>
        </p:txBody>
      </p:sp>
      <p:pic>
        <p:nvPicPr>
          <p:cNvPr id="2050" name="Picture 2" descr="DLH - Penjurian Lomba Bercerita">
            <a:extLst>
              <a:ext uri="{FF2B5EF4-FFF2-40B4-BE49-F238E27FC236}">
                <a16:creationId xmlns:a16="http://schemas.microsoft.com/office/drawing/2014/main" id="{2130AA16-6D58-4F8E-F566-D1C3D64E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87" y="1554033"/>
            <a:ext cx="1776875" cy="13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0BA56674-93B9-C812-DD8A-1FF6ACCDCA2E}"/>
              </a:ext>
            </a:extLst>
          </p:cNvPr>
          <p:cNvSpPr/>
          <p:nvPr/>
        </p:nvSpPr>
        <p:spPr>
          <a:xfrm>
            <a:off x="1817076" y="1705743"/>
            <a:ext cx="1090246" cy="79130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90B447-2B58-73FE-A1D0-C00309F046B4}"/>
              </a:ext>
            </a:extLst>
          </p:cNvPr>
          <p:cNvSpPr txBox="1">
            <a:spLocks/>
          </p:cNvSpPr>
          <p:nvPr/>
        </p:nvSpPr>
        <p:spPr>
          <a:xfrm>
            <a:off x="3184717" y="2791279"/>
            <a:ext cx="1888644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</a:rPr>
              <a:t>Penjurian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98BB5-B2CA-3C44-3783-C95372865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206" y="3921240"/>
            <a:ext cx="1292414" cy="11681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F2FF73-8EA0-CEB3-870B-8ECD8C7FF989}"/>
              </a:ext>
            </a:extLst>
          </p:cNvPr>
          <p:cNvSpPr txBox="1">
            <a:spLocks/>
          </p:cNvSpPr>
          <p:nvPr/>
        </p:nvSpPr>
        <p:spPr>
          <a:xfrm>
            <a:off x="4255477" y="5105481"/>
            <a:ext cx="1465385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Develop</a:t>
            </a:r>
            <a:endParaRPr lang="en-ID" sz="2800" b="1" dirty="0">
              <a:solidFill>
                <a:srgbClr val="002060"/>
              </a:solidFill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41966A0F-5B34-7C33-CAE9-1D7AE5183B4B}"/>
              </a:ext>
            </a:extLst>
          </p:cNvPr>
          <p:cNvSpPr/>
          <p:nvPr/>
        </p:nvSpPr>
        <p:spPr>
          <a:xfrm rot="1329924">
            <a:off x="2021872" y="3577471"/>
            <a:ext cx="1776875" cy="7992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C78942-B64D-9082-9E56-5DCAF2104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860" y="1654985"/>
            <a:ext cx="1337120" cy="1186583"/>
          </a:xfrm>
          <a:prstGeom prst="rect">
            <a:avLst/>
          </a:prstGeom>
        </p:spPr>
      </p:pic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46FC62F3-13BC-CFDA-6C29-4DBBE5376480}"/>
              </a:ext>
            </a:extLst>
          </p:cNvPr>
          <p:cNvSpPr/>
          <p:nvPr/>
        </p:nvSpPr>
        <p:spPr>
          <a:xfrm>
            <a:off x="5248038" y="1780713"/>
            <a:ext cx="1090246" cy="79130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A36427-ED7A-96C7-C7C8-A1399CDD828C}"/>
              </a:ext>
            </a:extLst>
          </p:cNvPr>
          <p:cNvSpPr txBox="1">
            <a:spLocks/>
          </p:cNvSpPr>
          <p:nvPr/>
        </p:nvSpPr>
        <p:spPr>
          <a:xfrm>
            <a:off x="6224955" y="2859790"/>
            <a:ext cx="2306714" cy="63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Pengumuman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pic>
        <p:nvPicPr>
          <p:cNvPr id="18" name="Picture 17" descr="A picture containing circle, symbol, logo, graphics&#10;&#10;Description automatically generated">
            <a:extLst>
              <a:ext uri="{FF2B5EF4-FFF2-40B4-BE49-F238E27FC236}">
                <a16:creationId xmlns:a16="http://schemas.microsoft.com/office/drawing/2014/main" id="{CDF0DBD6-CA0B-3657-884F-FE50D765B8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2" y="4626873"/>
            <a:ext cx="2170379" cy="1230852"/>
          </a:xfrm>
          <a:prstGeom prst="rect">
            <a:avLst/>
          </a:prstGeom>
        </p:spPr>
      </p:pic>
      <p:sp>
        <p:nvSpPr>
          <p:cNvPr id="19" name="Arrow: Notched Right 18">
            <a:extLst>
              <a:ext uri="{FF2B5EF4-FFF2-40B4-BE49-F238E27FC236}">
                <a16:creationId xmlns:a16="http://schemas.microsoft.com/office/drawing/2014/main" id="{01BC8777-6691-9279-349C-DB1290E269C2}"/>
              </a:ext>
            </a:extLst>
          </p:cNvPr>
          <p:cNvSpPr/>
          <p:nvPr/>
        </p:nvSpPr>
        <p:spPr>
          <a:xfrm rot="5400000">
            <a:off x="6869341" y="3471741"/>
            <a:ext cx="1090246" cy="79130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295AFC85-B7CE-3547-6175-4F350E22D6A5}"/>
              </a:ext>
            </a:extLst>
          </p:cNvPr>
          <p:cNvSpPr/>
          <p:nvPr/>
        </p:nvSpPr>
        <p:spPr>
          <a:xfrm rot="1329924">
            <a:off x="5671586" y="4385105"/>
            <a:ext cx="1214808" cy="719791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E0E3AC1-C240-7054-7680-2C968A101A4D}"/>
              </a:ext>
            </a:extLst>
          </p:cNvPr>
          <p:cNvSpPr txBox="1">
            <a:spLocks/>
          </p:cNvSpPr>
          <p:nvPr/>
        </p:nvSpPr>
        <p:spPr>
          <a:xfrm>
            <a:off x="6362473" y="5898112"/>
            <a:ext cx="2306714" cy="63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Registrasi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Ulang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Update</a:t>
            </a:r>
            <a:endParaRPr lang="en-ID" sz="2800" b="1" dirty="0">
              <a:solidFill>
                <a:srgbClr val="00206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6C938D6-0003-148E-E4F6-3A98F19F6E9F}"/>
              </a:ext>
            </a:extLst>
          </p:cNvPr>
          <p:cNvSpPr txBox="1">
            <a:spLocks/>
          </p:cNvSpPr>
          <p:nvPr/>
        </p:nvSpPr>
        <p:spPr>
          <a:xfrm>
            <a:off x="9625258" y="4794214"/>
            <a:ext cx="2534115" cy="6375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9 – 13 Sept 2024</a:t>
            </a:r>
          </a:p>
          <a:p>
            <a:pPr marL="800100" lvl="1" indent="-342900">
              <a:buFontTx/>
              <a:buChar char="-"/>
            </a:pPr>
            <a:endParaRPr lang="en-ID" sz="100" dirty="0"/>
          </a:p>
        </p:txBody>
      </p:sp>
      <p:pic>
        <p:nvPicPr>
          <p:cNvPr id="22" name="Picture 21" descr="A gold trophy with a red ribbon&#10;&#10;Description automatically generated">
            <a:extLst>
              <a:ext uri="{FF2B5EF4-FFF2-40B4-BE49-F238E27FC236}">
                <a16:creationId xmlns:a16="http://schemas.microsoft.com/office/drawing/2014/main" id="{8B42B841-94CB-BB24-2F38-6C07FAECC8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246" y="3237284"/>
            <a:ext cx="1332739" cy="1175234"/>
          </a:xfrm>
          <a:prstGeom prst="rect">
            <a:avLst/>
          </a:prstGeom>
        </p:spPr>
      </p:pic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id="{014994BF-DE60-8194-5CF2-C056D4211450}"/>
              </a:ext>
            </a:extLst>
          </p:cNvPr>
          <p:cNvSpPr/>
          <p:nvPr/>
        </p:nvSpPr>
        <p:spPr>
          <a:xfrm rot="20102780">
            <a:off x="8241525" y="4235498"/>
            <a:ext cx="1413683" cy="70495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41174BF-3F05-1992-E413-B91E19955647}"/>
              </a:ext>
            </a:extLst>
          </p:cNvPr>
          <p:cNvSpPr txBox="1">
            <a:spLocks/>
          </p:cNvSpPr>
          <p:nvPr/>
        </p:nvSpPr>
        <p:spPr>
          <a:xfrm>
            <a:off x="9625258" y="4345780"/>
            <a:ext cx="2306714" cy="637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2060"/>
                </a:solidFill>
              </a:rPr>
              <a:t>Final</a:t>
            </a:r>
            <a:endParaRPr lang="en-ID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4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BB002-B9A0-8056-11BC-4757996F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345"/>
            <a:ext cx="10515600" cy="805343"/>
          </a:xfrm>
        </p:spPr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Penilaian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F3E2C-6456-CBA8-B649-C891353215E8}"/>
              </a:ext>
            </a:extLst>
          </p:cNvPr>
          <p:cNvSpPr txBox="1"/>
          <p:nvPr/>
        </p:nvSpPr>
        <p:spPr>
          <a:xfrm>
            <a:off x="838201" y="1995055"/>
            <a:ext cx="10861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presentasi</a:t>
            </a:r>
            <a:endParaRPr lang="en-US" sz="2400" dirty="0"/>
          </a:p>
          <a:p>
            <a:pPr marL="533400"/>
            <a:r>
              <a:rPr lang="en-US" sz="2400" dirty="0" err="1"/>
              <a:t>Finalis</a:t>
            </a:r>
            <a:r>
              <a:rPr lang="en-US" sz="2400" dirty="0"/>
              <a:t> </a:t>
            </a:r>
            <a:r>
              <a:rPr lang="en-US" sz="2400" dirty="0" err="1"/>
              <a:t>diharuskan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presentasi</a:t>
            </a:r>
            <a:r>
              <a:rPr lang="en-US" sz="2400" dirty="0"/>
              <a:t> dan demo di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juri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10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dilanjutkan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tanya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juri</a:t>
            </a:r>
            <a:r>
              <a:rPr lang="en-US" sz="2400" dirty="0"/>
              <a:t>.</a:t>
            </a:r>
          </a:p>
          <a:p>
            <a:r>
              <a:rPr lang="en-US" sz="2400" dirty="0"/>
              <a:t>b)  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tantangan</a:t>
            </a:r>
            <a:r>
              <a:rPr lang="en-US" sz="2400" dirty="0"/>
              <a:t> </a:t>
            </a:r>
            <a:r>
              <a:rPr lang="en-US" sz="2400" dirty="0" err="1"/>
              <a:t>juri</a:t>
            </a:r>
            <a:endParaRPr lang="en-US" sz="2400" dirty="0"/>
          </a:p>
          <a:p>
            <a:pPr marL="444500"/>
            <a:r>
              <a:rPr lang="en-US" sz="2400" dirty="0" err="1"/>
              <a:t>Kecakapan</a:t>
            </a:r>
            <a:r>
              <a:rPr lang="en-US" sz="2400" dirty="0"/>
              <a:t>/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finalis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mewujudkan</a:t>
            </a:r>
            <a:r>
              <a:rPr lang="en-US" sz="2400" dirty="0"/>
              <a:t> </a:t>
            </a:r>
            <a:r>
              <a:rPr lang="en-US" sz="2400" dirty="0" err="1"/>
              <a:t>tantangan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juri</a:t>
            </a:r>
            <a:r>
              <a:rPr lang="en-US" sz="2400" dirty="0"/>
              <a:t> </a:t>
            </a:r>
            <a:r>
              <a:rPr lang="en-US" sz="2400" dirty="0" err="1"/>
              <a:t>berdasar</a:t>
            </a:r>
            <a:r>
              <a:rPr lang="en-US" sz="2400" dirty="0"/>
              <a:t> pada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yang </a:t>
            </a:r>
            <a:r>
              <a:rPr lang="en-US" sz="2400" dirty="0" err="1"/>
              <a:t>didemokan</a:t>
            </a:r>
            <a:r>
              <a:rPr lang="en-US" sz="2400" dirty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25346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Pengembangan Perangkat Lunak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8F4430-3DC7-44E3-ADE4-748521A66B86}"/>
              </a:ext>
            </a:extLst>
          </p:cNvPr>
          <p:cNvSpPr txBox="1">
            <a:spLocks/>
          </p:cNvSpPr>
          <p:nvPr/>
        </p:nvSpPr>
        <p:spPr>
          <a:xfrm>
            <a:off x="1646197" y="2112579"/>
            <a:ext cx="7458854" cy="4749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61188">
              <a:spcAft>
                <a:spcPts val="600"/>
              </a:spcAft>
            </a:pPr>
            <a:r>
              <a:rPr lang="en-US" sz="2528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Software Development</a:t>
            </a:r>
            <a:endParaRPr lang="en-US" sz="32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C0C2C7-EFA7-4833-A181-0E25B4F680F4}"/>
              </a:ext>
            </a:extLst>
          </p:cNvPr>
          <p:cNvSpPr>
            <a:spLocks/>
          </p:cNvSpPr>
          <p:nvPr/>
        </p:nvSpPr>
        <p:spPr>
          <a:xfrm>
            <a:off x="2229857" y="2854353"/>
            <a:ext cx="8339886" cy="3451031"/>
          </a:xfrm>
          <a:prstGeom prst="rect">
            <a:avLst/>
          </a:prstGeom>
        </p:spPr>
        <p:txBody>
          <a:bodyPr/>
          <a:lstStyle/>
          <a:p>
            <a:pPr defTabSz="722376">
              <a:spcAft>
                <a:spcPts val="600"/>
              </a:spcAft>
            </a:pP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Pengembangan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kreatif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memberikan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solusi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penyelesaian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masalah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ID" sz="2800" kern="1200" dirty="0" err="1">
                <a:solidFill>
                  <a:srgbClr val="585800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Peningkatan</a:t>
            </a:r>
            <a:r>
              <a:rPr lang="en-ID" sz="2800" kern="1200" dirty="0">
                <a:solidFill>
                  <a:srgbClr val="585800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ID" sz="2800" kern="1200" dirty="0" err="1">
                <a:solidFill>
                  <a:srgbClr val="585800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Pelayanan</a:t>
            </a:r>
            <a:r>
              <a:rPr lang="en-ID" sz="2800" kern="1200" dirty="0">
                <a:solidFill>
                  <a:srgbClr val="585800"/>
                </a:solidFill>
                <a:highlight>
                  <a:srgbClr val="00FFFF"/>
                </a:highlight>
                <a:latin typeface="+mn-lt"/>
                <a:ea typeface="+mn-ea"/>
                <a:cs typeface="+mn-cs"/>
              </a:rPr>
              <a:t> Publik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di Indonesia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bentuk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lunak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berkualitas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361188" lvl="1" defTabSz="722376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Originality</a:t>
            </a:r>
          </a:p>
          <a:p>
            <a:pPr marL="361188" lvl="1" defTabSz="722376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Content</a:t>
            </a:r>
          </a:p>
          <a:p>
            <a:pPr marL="361188" lvl="1" defTabSz="722376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 and Challenging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568807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11002" cy="1400530"/>
          </a:xfrm>
        </p:spPr>
        <p:txBody>
          <a:bodyPr/>
          <a:lstStyle/>
          <a:p>
            <a:r>
              <a:rPr lang="pt-BR" dirty="0"/>
              <a:t>Tahap Penyisihan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8F4430-3DC7-44E3-ADE4-748521A66B86}"/>
              </a:ext>
            </a:extLst>
          </p:cNvPr>
          <p:cNvSpPr txBox="1">
            <a:spLocks/>
          </p:cNvSpPr>
          <p:nvPr/>
        </p:nvSpPr>
        <p:spPr>
          <a:xfrm>
            <a:off x="838200" y="1014198"/>
            <a:ext cx="9404723" cy="598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Software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C0C2C7-EFA7-4833-A181-0E25B4F68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Proposal </a:t>
            </a:r>
            <a:r>
              <a:rPr lang="en-US" dirty="0" err="1"/>
              <a:t>Penelitian</a:t>
            </a:r>
            <a:endParaRPr lang="en-ID" dirty="0"/>
          </a:p>
          <a:p>
            <a:pPr lvl="1"/>
            <a:r>
              <a:rPr lang="en-US" dirty="0" err="1"/>
              <a:t>Kelengkapan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Permasalahan</a:t>
            </a:r>
            <a:r>
              <a:rPr lang="en-US" dirty="0"/>
              <a:t> dan </a:t>
            </a:r>
            <a:r>
              <a:rPr lang="en-US" dirty="0" err="1"/>
              <a:t>Solusi</a:t>
            </a:r>
            <a:endParaRPr lang="en-US" dirty="0"/>
          </a:p>
          <a:p>
            <a:pPr lvl="2"/>
            <a:r>
              <a:rPr lang="en-US" dirty="0" err="1"/>
              <a:t>Tujuan</a:t>
            </a:r>
            <a:r>
              <a:rPr lang="en-US" dirty="0"/>
              <a:t> dan </a:t>
            </a:r>
            <a:r>
              <a:rPr lang="en-US" dirty="0" err="1"/>
              <a:t>Manfaat</a:t>
            </a:r>
            <a:r>
              <a:rPr lang="en-US" dirty="0"/>
              <a:t> (, dan </a:t>
            </a:r>
            <a:r>
              <a:rPr lang="en-US" dirty="0" err="1"/>
              <a:t>Batasannya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Metodologi</a:t>
            </a:r>
            <a:endParaRPr lang="en-US" dirty="0"/>
          </a:p>
          <a:p>
            <a:pPr lvl="2"/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lvl="2"/>
            <a:r>
              <a:rPr lang="en-US" dirty="0"/>
              <a:t>User Manual</a:t>
            </a:r>
            <a:endParaRPr lang="en-ID" dirty="0"/>
          </a:p>
          <a:p>
            <a:pPr lvl="1"/>
            <a:r>
              <a:rPr lang="en-US" dirty="0"/>
              <a:t>K</a:t>
            </a:r>
            <a:r>
              <a:rPr lang="en-ID" dirty="0" err="1"/>
              <a:t>ejelasan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(original, local content and local wisdom, critical and important)</a:t>
            </a:r>
          </a:p>
          <a:p>
            <a:pPr lvl="1"/>
            <a:r>
              <a:rPr lang="en-ID" dirty="0" err="1"/>
              <a:t>Manfaat</a:t>
            </a:r>
            <a:r>
              <a:rPr lang="en-ID" dirty="0"/>
              <a:t>: target </a:t>
            </a:r>
            <a:r>
              <a:rPr lang="en-ID" dirty="0" err="1"/>
              <a:t>pengguna</a:t>
            </a:r>
            <a:r>
              <a:rPr lang="en-ID" dirty="0"/>
              <a:t>, stakeholders, </a:t>
            </a:r>
            <a:r>
              <a:rPr lang="en-ID" dirty="0" err="1"/>
              <a:t>kebaharuan</a:t>
            </a:r>
            <a:endParaRPr lang="en-ID" dirty="0"/>
          </a:p>
          <a:p>
            <a:pPr lvl="1"/>
            <a:r>
              <a:rPr lang="en-ID" dirty="0"/>
              <a:t>Proses </a:t>
            </a:r>
            <a:r>
              <a:rPr lang="en-ID" dirty="0" err="1"/>
              <a:t>Bisnis</a:t>
            </a:r>
            <a:r>
              <a:rPr lang="en-ID" dirty="0"/>
              <a:t>: monetizing, </a:t>
            </a:r>
            <a:r>
              <a:rPr lang="en-ID" dirty="0" err="1"/>
              <a:t>keberlangsungan</a:t>
            </a:r>
            <a:r>
              <a:rPr lang="en-ID" dirty="0"/>
              <a:t>, stakeholders</a:t>
            </a:r>
          </a:p>
          <a:p>
            <a:pPr lvl="1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9174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Tahap Penyisihan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C0C2C7-EFA7-4833-A181-0E25B4F68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4007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/>
              <a:t>Proposal </a:t>
            </a:r>
            <a:r>
              <a:rPr lang="en-US" sz="2000" dirty="0" err="1"/>
              <a:t>Penelitian</a:t>
            </a:r>
            <a:endParaRPr lang="en-US" sz="2000" dirty="0"/>
          </a:p>
          <a:p>
            <a:pPr lvl="1"/>
            <a:r>
              <a:rPr lang="en-US" sz="2000" dirty="0"/>
              <a:t>Video</a:t>
            </a:r>
          </a:p>
          <a:p>
            <a:pPr lvl="2"/>
            <a:r>
              <a:rPr lang="en-US" dirty="0"/>
              <a:t>Success Story</a:t>
            </a:r>
          </a:p>
          <a:p>
            <a:pPr lvl="2"/>
            <a:r>
              <a:rPr lang="en-US" dirty="0"/>
              <a:t>Implicit Problem and Explicit Solution </a:t>
            </a:r>
          </a:p>
          <a:p>
            <a:pPr lvl="2"/>
            <a:r>
              <a:rPr lang="en-US" dirty="0"/>
              <a:t>Important and Critical, No-exceptional niche, focus on problem domain</a:t>
            </a:r>
          </a:p>
          <a:p>
            <a:pPr lvl="2"/>
            <a:r>
              <a:rPr lang="en-US" dirty="0"/>
              <a:t>Short</a:t>
            </a:r>
          </a:p>
          <a:p>
            <a:pPr lvl="1"/>
            <a:r>
              <a:rPr lang="en-US" sz="2000" dirty="0" err="1"/>
              <a:t>Kejelasan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(critical, important), </a:t>
            </a:r>
            <a:r>
              <a:rPr lang="en-US" sz="2000" dirty="0" err="1"/>
              <a:t>manfaat</a:t>
            </a:r>
            <a:r>
              <a:rPr lang="en-US" sz="2000" dirty="0"/>
              <a:t>, proses </a:t>
            </a:r>
            <a:r>
              <a:rPr lang="en-US" sz="2000" dirty="0" err="1"/>
              <a:t>bisnis</a:t>
            </a:r>
            <a:r>
              <a:rPr lang="en-US" sz="2000" dirty="0"/>
              <a:t>, stakeholders, dan </a:t>
            </a:r>
            <a:r>
              <a:rPr lang="en-US" sz="2000" dirty="0" err="1"/>
              <a:t>kebaharuan</a:t>
            </a:r>
            <a:endParaRPr lang="en-US" sz="2000" dirty="0"/>
          </a:p>
          <a:p>
            <a:pPr lvl="1"/>
            <a:r>
              <a:rPr lang="en-US" sz="2000" dirty="0" err="1"/>
              <a:t>Skenario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AAA591-0542-4AA9-ACFC-56449794E10E}"/>
              </a:ext>
            </a:extLst>
          </p:cNvPr>
          <p:cNvSpPr txBox="1">
            <a:spLocks/>
          </p:cNvSpPr>
          <p:nvPr/>
        </p:nvSpPr>
        <p:spPr>
          <a:xfrm>
            <a:off x="1383173" y="4114801"/>
            <a:ext cx="2949389" cy="45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7189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Kelemahan Proposal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C0C2C7-EFA7-4833-A181-0E25B4F68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3" y="1412489"/>
            <a:ext cx="2926080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Tidak lengkap</a:t>
            </a:r>
          </a:p>
          <a:p>
            <a:r>
              <a:rPr lang="en-US" sz="2000"/>
              <a:t>Didominasi teori</a:t>
            </a:r>
          </a:p>
          <a:p>
            <a:r>
              <a:rPr lang="en-US" sz="2000"/>
              <a:t>Permasalahan tidak jelas</a:t>
            </a:r>
          </a:p>
          <a:p>
            <a:r>
              <a:rPr lang="en-US" sz="2000"/>
              <a:t>Solusi tidak menyelesaikan masalah</a:t>
            </a:r>
          </a:p>
          <a:p>
            <a:r>
              <a:rPr lang="en-US" sz="2000"/>
              <a:t>Metodologi tidak jelas atau tidak ada</a:t>
            </a:r>
          </a:p>
          <a:p>
            <a:endParaRPr lang="en-US" sz="2000"/>
          </a:p>
          <a:p>
            <a:endParaRPr lang="en-US" sz="2000"/>
          </a:p>
          <a:p>
            <a:pPr lvl="1"/>
            <a:endParaRPr lang="en-US" sz="200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6B13BA0-B3CF-4FB4-B3EB-C5B1F6AC5CE7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292608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ea typeface="+mn-ea"/>
                <a:cs typeface="+mn-cs"/>
              </a:rPr>
              <a:t>Think locally, act globally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ea typeface="+mn-ea"/>
                <a:cs typeface="+mn-cs"/>
              </a:rPr>
              <a:t>Software vs Product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ea typeface="+mn-ea"/>
                <a:cs typeface="+mn-cs"/>
              </a:rPr>
              <a:t>Bad Positioning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ea typeface="+mn-ea"/>
                <a:cs typeface="+mn-cs"/>
              </a:rPr>
              <a:t>Idea Creation:  Brainstorming di Awal Tahun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ea typeface="+mn-ea"/>
                <a:cs typeface="+mn-cs"/>
              </a:rPr>
              <a:t>Idea Continuation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7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>
                <a:solidFill>
                  <a:srgbClr val="FFFFFF"/>
                </a:solidFill>
              </a:rPr>
              <a:t>Pengembangan Perangkat Lunak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8F4430-3DC7-44E3-ADE4-748521A66B86}"/>
              </a:ext>
            </a:extLst>
          </p:cNvPr>
          <p:cNvSpPr txBox="1">
            <a:spLocks/>
          </p:cNvSpPr>
          <p:nvPr/>
        </p:nvSpPr>
        <p:spPr>
          <a:xfrm>
            <a:off x="4295452" y="321545"/>
            <a:ext cx="5962543" cy="3796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288036">
              <a:spcAft>
                <a:spcPts val="600"/>
              </a:spcAft>
            </a:pPr>
            <a:r>
              <a:rPr lang="en-US" sz="2016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Software Development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C0C2C7-EFA7-4833-A181-0E25B4F680F4}"/>
              </a:ext>
            </a:extLst>
          </p:cNvPr>
          <p:cNvSpPr>
            <a:spLocks/>
          </p:cNvSpPr>
          <p:nvPr/>
        </p:nvSpPr>
        <p:spPr>
          <a:xfrm>
            <a:off x="4905052" y="1022777"/>
            <a:ext cx="6666833" cy="4091206"/>
          </a:xfrm>
          <a:prstGeom prst="rect">
            <a:avLst/>
          </a:prstGeom>
        </p:spPr>
        <p:txBody>
          <a:bodyPr/>
          <a:lstStyle/>
          <a:p>
            <a:pPr defTabSz="576072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Final: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Presentasi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576072"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Skalabilitas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576072"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Keberlangsungan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576072"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Kejelasan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pemaparan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576072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Tanya-Jawab Yang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Efektif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Akurat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576072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(Optional)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Tantangan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defTabSz="576072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Value</a:t>
            </a:r>
          </a:p>
          <a:p>
            <a:pPr marL="576072" lvl="2" defTabSz="576072"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Sudah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nyata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kesaksian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576072" lvl="2" defTabSz="576072"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Sudah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di-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deploy</a:t>
            </a:r>
          </a:p>
          <a:p>
            <a:pPr lvl="2">
              <a:spcAft>
                <a:spcPts val="6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273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5DCFB7-F611-905C-0794-B3C8818E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345"/>
            <a:ext cx="10515600" cy="805343"/>
          </a:xfrm>
        </p:spPr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Proposal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D3ADA-5985-4B3D-2D28-816226C1D4FE}"/>
              </a:ext>
            </a:extLst>
          </p:cNvPr>
          <p:cNvSpPr txBox="1"/>
          <p:nvPr/>
        </p:nvSpPr>
        <p:spPr>
          <a:xfrm>
            <a:off x="838201" y="1995055"/>
            <a:ext cx="91009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Ide </a:t>
            </a:r>
            <a:r>
              <a:rPr lang="en-US" sz="3200" dirty="0" err="1"/>
              <a:t>kreatif</a:t>
            </a:r>
            <a:r>
              <a:rPr lang="en-US" sz="3200" dirty="0"/>
              <a:t> yang </a:t>
            </a:r>
            <a:r>
              <a:rPr lang="en-US" sz="3200" dirty="0" err="1"/>
              <a:t>memberi</a:t>
            </a:r>
            <a:r>
              <a:rPr lang="en-US" sz="3200" dirty="0"/>
              <a:t> </a:t>
            </a:r>
            <a:r>
              <a:rPr lang="en-US" sz="3200" dirty="0" err="1"/>
              <a:t>solusi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di Indonesia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Inovasi yang kreatif  dan pemanfaatan TIK (berdampak) untuk kemandirian dan mencerdaskan masyarakat Indonesia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20833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39FB9E-C964-0F00-BC93-CE51C18665CF}"/>
              </a:ext>
            </a:extLst>
          </p:cNvPr>
          <p:cNvSpPr/>
          <p:nvPr/>
        </p:nvSpPr>
        <p:spPr>
          <a:xfrm>
            <a:off x="4133092" y="2967335"/>
            <a:ext cx="3925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Terima Kasih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39A3A-FB49-257B-F4C1-73C9135E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0F722-237E-2EBB-B653-245B38D4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20" y="805342"/>
            <a:ext cx="10515600" cy="6375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Lomba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F087A-B25F-9CA3-A15B-05F40318D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96" y="1592296"/>
            <a:ext cx="1287515" cy="1168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7352C3-44A6-BFD2-2542-33200CDF2224}"/>
              </a:ext>
            </a:extLst>
          </p:cNvPr>
          <p:cNvSpPr txBox="1">
            <a:spLocks/>
          </p:cNvSpPr>
          <p:nvPr/>
        </p:nvSpPr>
        <p:spPr>
          <a:xfrm>
            <a:off x="297965" y="2793167"/>
            <a:ext cx="1888644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</a:rPr>
              <a:t>Penyisihan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3E0A8A-97CD-8287-C80C-33903DB31376}"/>
              </a:ext>
            </a:extLst>
          </p:cNvPr>
          <p:cNvSpPr txBox="1">
            <a:spLocks/>
          </p:cNvSpPr>
          <p:nvPr/>
        </p:nvSpPr>
        <p:spPr>
          <a:xfrm>
            <a:off x="297965" y="3429000"/>
            <a:ext cx="8975244" cy="1611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Deliverables: 1 April – 17 </a:t>
            </a:r>
            <a:r>
              <a:rPr lang="en-US" sz="2400" dirty="0" err="1"/>
              <a:t>Juni</a:t>
            </a:r>
            <a:r>
              <a:rPr lang="en-US" sz="2400" dirty="0"/>
              <a:t> 2024</a:t>
            </a:r>
          </a:p>
          <a:p>
            <a:pPr marL="800100" lvl="1" indent="-342900">
              <a:buFontTx/>
              <a:buChar char="-"/>
            </a:pPr>
            <a:endParaRPr lang="en-ID" sz="100" dirty="0"/>
          </a:p>
        </p:txBody>
      </p:sp>
      <p:pic>
        <p:nvPicPr>
          <p:cNvPr id="9" name="Picture 8" descr="A picture containing text, screenshot, letter, graphic design&#10;&#10;Description automatically generated">
            <a:extLst>
              <a:ext uri="{FF2B5EF4-FFF2-40B4-BE49-F238E27FC236}">
                <a16:creationId xmlns:a16="http://schemas.microsoft.com/office/drawing/2014/main" id="{0B446E49-37C7-B219-4824-6CAEA227F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" y="3352671"/>
            <a:ext cx="2180028" cy="25974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EA3F3B-17B7-59EF-DDCE-6FE2ED690CBF}"/>
              </a:ext>
            </a:extLst>
          </p:cNvPr>
          <p:cNvSpPr txBox="1">
            <a:spLocks/>
          </p:cNvSpPr>
          <p:nvPr/>
        </p:nvSpPr>
        <p:spPr>
          <a:xfrm>
            <a:off x="2241464" y="4021232"/>
            <a:ext cx="3338721" cy="22017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en-US" sz="2400" dirty="0"/>
              <a:t>Proposal PL</a:t>
            </a:r>
          </a:p>
          <a:p>
            <a:pPr marL="342900" indent="-342900">
              <a:buFontTx/>
              <a:buChar char="-"/>
            </a:pPr>
            <a:r>
              <a:rPr lang="en-ID" sz="2400" dirty="0"/>
              <a:t>Video </a:t>
            </a:r>
            <a:r>
              <a:rPr lang="en-ID" sz="2400" dirty="0" err="1"/>
              <a:t>Rancangan</a:t>
            </a:r>
            <a:r>
              <a:rPr lang="en-ID" sz="2400" dirty="0"/>
              <a:t> PL</a:t>
            </a:r>
          </a:p>
          <a:p>
            <a:pPr marL="342900" indent="-342900">
              <a:buFontTx/>
              <a:buChar char="-"/>
            </a:pPr>
            <a:r>
              <a:rPr lang="en-ID" sz="2400" dirty="0" err="1"/>
              <a:t>Dokumen</a:t>
            </a:r>
            <a:r>
              <a:rPr lang="en-ID" sz="2400" dirty="0"/>
              <a:t> </a:t>
            </a:r>
            <a:r>
              <a:rPr lang="en-ID" sz="2400" dirty="0" err="1"/>
              <a:t>Pendukung</a:t>
            </a:r>
            <a:endParaRPr lang="en-ID" sz="2400" dirty="0"/>
          </a:p>
          <a:p>
            <a:pPr marL="12700" lvl="1"/>
            <a:endParaRPr lang="en-ID" sz="2400" dirty="0">
              <a:latin typeface="+mj-lt"/>
              <a:ea typeface="+mj-ea"/>
              <a:cs typeface="+mj-cs"/>
            </a:endParaRPr>
          </a:p>
          <a:p>
            <a:pPr marL="12700" lvl="1"/>
            <a:r>
              <a:rPr lang="en-ID" sz="2400" dirty="0">
                <a:latin typeface="+mj-lt"/>
                <a:ea typeface="+mj-ea"/>
                <a:cs typeface="+mj-cs"/>
              </a:rPr>
              <a:t>+ Surat </a:t>
            </a:r>
            <a:r>
              <a:rPr lang="en-ID" sz="2400" dirty="0" err="1">
                <a:latin typeface="+mj-lt"/>
                <a:ea typeface="+mj-ea"/>
                <a:cs typeface="+mj-cs"/>
              </a:rPr>
              <a:t>Pernyataan</a:t>
            </a:r>
            <a:endParaRPr lang="en-ID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3B305533-0104-1F76-9F0B-E4FF49AE6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79" y="865211"/>
            <a:ext cx="6786050" cy="4328111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F36BBBBE-962A-E022-FD1C-CE9AE84C27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56" y="2760439"/>
            <a:ext cx="6680881" cy="38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BB002-B9A0-8056-11BC-4757996F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345"/>
            <a:ext cx="10515600" cy="805343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Proposal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F3E2C-6456-CBA8-B649-C891353215E8}"/>
              </a:ext>
            </a:extLst>
          </p:cNvPr>
          <p:cNvSpPr txBox="1"/>
          <p:nvPr/>
        </p:nvSpPr>
        <p:spPr>
          <a:xfrm>
            <a:off x="838201" y="1995055"/>
            <a:ext cx="10861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Judul</a:t>
            </a:r>
            <a:r>
              <a:rPr lang="en-US" sz="2400" dirty="0"/>
              <a:t>/Nama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Ide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Tujuan</a:t>
            </a:r>
            <a:r>
              <a:rPr lang="en-US" sz="2400" dirty="0"/>
              <a:t> dan </a:t>
            </a:r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Dikembangkannya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Batasan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yang </a:t>
            </a:r>
            <a:r>
              <a:rPr lang="en-US" sz="2400" dirty="0" err="1"/>
              <a:t>Dikembangkan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Metodologi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dan Desain Solusi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Screenshot Mockup Interface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Dokumentasi</a:t>
            </a:r>
            <a:r>
              <a:rPr lang="en-US" sz="2400" dirty="0"/>
              <a:t> Cara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58504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BB002-B9A0-8056-11BC-4757996F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345"/>
            <a:ext cx="10515600" cy="805343"/>
          </a:xfrm>
        </p:spPr>
        <p:txBody>
          <a:bodyPr/>
          <a:lstStyle/>
          <a:p>
            <a:r>
              <a:rPr lang="en-US" dirty="0" err="1"/>
              <a:t>Ketentuan</a:t>
            </a:r>
            <a:r>
              <a:rPr lang="en-US" dirty="0"/>
              <a:t> Proposal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F3E2C-6456-CBA8-B649-C891353215E8}"/>
              </a:ext>
            </a:extLst>
          </p:cNvPr>
          <p:cNvSpPr txBox="1"/>
          <p:nvPr/>
        </p:nvSpPr>
        <p:spPr>
          <a:xfrm>
            <a:off x="838200" y="1583123"/>
            <a:ext cx="108614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/>
              <a:t>Ide </a:t>
            </a:r>
            <a:r>
              <a:rPr lang="en-US" sz="2800" dirty="0" err="1"/>
              <a:t>orisinil</a:t>
            </a:r>
            <a:r>
              <a:rPr lang="en-US" sz="2800" dirty="0"/>
              <a:t>  </a:t>
            </a:r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menjiplak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Realizable,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 </a:t>
            </a:r>
            <a:r>
              <a:rPr lang="en-US" sz="2800" dirty="0" err="1"/>
              <a:t>inovatif</a:t>
            </a:r>
            <a:r>
              <a:rPr lang="en-US" sz="2800" dirty="0"/>
              <a:t>, </a:t>
            </a:r>
            <a:r>
              <a:rPr lang="en-US" sz="2800" dirty="0" err="1"/>
              <a:t>kreatif</a:t>
            </a:r>
            <a:r>
              <a:rPr lang="en-US" sz="2800" dirty="0"/>
              <a:t>, dan </a:t>
            </a:r>
            <a:r>
              <a:rPr lang="en-US" sz="2800" dirty="0" err="1"/>
              <a:t>imajinatif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SARA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kelebihan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ID" sz="2800" dirty="0"/>
              <a:t>Proposal </a:t>
            </a:r>
            <a:r>
              <a:rPr lang="en-ID" sz="2800" dirty="0" err="1"/>
              <a:t>ditulis</a:t>
            </a:r>
            <a:r>
              <a:rPr lang="en-ID" sz="2800" dirty="0"/>
              <a:t> </a:t>
            </a:r>
            <a:r>
              <a:rPr lang="en-ID" sz="2800" dirty="0" err="1"/>
              <a:t>maksimal</a:t>
            </a:r>
            <a:r>
              <a:rPr lang="en-ID" sz="2800" dirty="0"/>
              <a:t> 30 </a:t>
            </a:r>
            <a:r>
              <a:rPr lang="en-ID" sz="2800" dirty="0" err="1"/>
              <a:t>halaman</a:t>
            </a:r>
            <a:r>
              <a:rPr lang="en-ID" sz="2800" dirty="0"/>
              <a:t> (total) </a:t>
            </a:r>
            <a:r>
              <a:rPr lang="en-ID" sz="2800" dirty="0" err="1"/>
              <a:t>termasuk</a:t>
            </a:r>
            <a:r>
              <a:rPr lang="en-ID" sz="2800" dirty="0"/>
              <a:t> </a:t>
            </a:r>
            <a:r>
              <a:rPr lang="en-ID" sz="2800" dirty="0" err="1"/>
              <a:t>lampiran</a:t>
            </a:r>
            <a:r>
              <a:rPr lang="en-ID" sz="2800" dirty="0"/>
              <a:t> dan </a:t>
            </a:r>
            <a:r>
              <a:rPr lang="en-ID" sz="2800" dirty="0" err="1"/>
              <a:t>kelengkapan</a:t>
            </a:r>
            <a:r>
              <a:rPr lang="en-ID" sz="2800" dirty="0"/>
              <a:t> </a:t>
            </a:r>
            <a:r>
              <a:rPr lang="en-ID" sz="2800" dirty="0" err="1"/>
              <a:t>lainnya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71418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BB002-B9A0-8056-11BC-4757996F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345"/>
            <a:ext cx="10515600" cy="805343"/>
          </a:xfrm>
        </p:spPr>
        <p:txBody>
          <a:bodyPr/>
          <a:lstStyle/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Proposal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F3E2C-6456-CBA8-B649-C891353215E8}"/>
              </a:ext>
            </a:extLst>
          </p:cNvPr>
          <p:cNvSpPr txBox="1"/>
          <p:nvPr/>
        </p:nvSpPr>
        <p:spPr>
          <a:xfrm>
            <a:off x="838200" y="1583123"/>
            <a:ext cx="108614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mengajukan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pemenang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lomba</a:t>
            </a:r>
            <a:r>
              <a:rPr lang="en-US" sz="2400" dirty="0"/>
              <a:t> TIK </a:t>
            </a:r>
            <a:r>
              <a:rPr lang="en-US" sz="2400" dirty="0" err="1"/>
              <a:t>sebelumnya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dirty="0"/>
              <a:t>Surat </a:t>
            </a: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bermaterai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terpublikasi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komersial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nonkomersial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khalayak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runnable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Keputusan </a:t>
            </a:r>
            <a:r>
              <a:rPr lang="en-US" sz="2400" dirty="0" err="1"/>
              <a:t>juri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mutlak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diganggu</a:t>
            </a:r>
            <a:r>
              <a:rPr lang="en-US" sz="2400" dirty="0"/>
              <a:t> </a:t>
            </a:r>
            <a:r>
              <a:rPr lang="en-US" sz="2400" dirty="0" err="1"/>
              <a:t>gugat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765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BB002-B9A0-8056-11BC-4757996F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345"/>
            <a:ext cx="10515600" cy="805343"/>
          </a:xfrm>
        </p:spPr>
        <p:txBody>
          <a:bodyPr/>
          <a:lstStyle/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Teknis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F3E2C-6456-CBA8-B649-C891353215E8}"/>
              </a:ext>
            </a:extLst>
          </p:cNvPr>
          <p:cNvSpPr txBox="1"/>
          <p:nvPr/>
        </p:nvSpPr>
        <p:spPr>
          <a:xfrm>
            <a:off x="838201" y="1995055"/>
            <a:ext cx="10861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Tujuan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Nilai </a:t>
            </a:r>
            <a:r>
              <a:rPr lang="en-US" sz="2400" dirty="0" err="1"/>
              <a:t>inovasi</a:t>
            </a:r>
            <a:r>
              <a:rPr lang="en-US" sz="2400" dirty="0"/>
              <a:t> dan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pemanfaatan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Deskripsi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dan </a:t>
            </a:r>
            <a:r>
              <a:rPr lang="en-US" sz="2400" dirty="0" err="1"/>
              <a:t>penjelasan</a:t>
            </a:r>
            <a:r>
              <a:rPr lang="en-US" sz="2400" dirty="0"/>
              <a:t> detail </a:t>
            </a:r>
            <a:r>
              <a:rPr lang="en-US" sz="2400" dirty="0" err="1"/>
              <a:t>fitur</a:t>
            </a:r>
            <a:r>
              <a:rPr lang="en-US" sz="2400" dirty="0"/>
              <a:t>; dan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Beberapa</a:t>
            </a:r>
            <a:r>
              <a:rPr lang="en-US" sz="2400" dirty="0"/>
              <a:t> screenshot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.</a:t>
            </a:r>
            <a:endParaRPr lang="en-ID" sz="2400" dirty="0"/>
          </a:p>
          <a:p>
            <a:pPr marL="514350" indent="-514350">
              <a:buFont typeface="+mj-lt"/>
              <a:buAutoNum type="alphaLcParenR"/>
            </a:pPr>
            <a:endParaRPr lang="en-ID" sz="2400" dirty="0"/>
          </a:p>
          <a:p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30 </a:t>
            </a:r>
            <a:r>
              <a:rPr lang="en-US" sz="2400" dirty="0" err="1"/>
              <a:t>halaman</a:t>
            </a:r>
            <a:r>
              <a:rPr lang="en-US" sz="2400" dirty="0"/>
              <a:t> (total)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lampiran</a:t>
            </a:r>
            <a:r>
              <a:rPr lang="en-US" sz="2400" dirty="0"/>
              <a:t> dan </a:t>
            </a:r>
            <a:r>
              <a:rPr lang="en-US" sz="2400" dirty="0" err="1"/>
              <a:t>kelengkapan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81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BB002-B9A0-8056-11BC-4757996F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342"/>
            <a:ext cx="10515600" cy="805343"/>
          </a:xfrm>
        </p:spPr>
        <p:txBody>
          <a:bodyPr/>
          <a:lstStyle/>
          <a:p>
            <a:r>
              <a:rPr lang="en-US" dirty="0" err="1"/>
              <a:t>Ketentuan</a:t>
            </a:r>
            <a:r>
              <a:rPr lang="en-US" dirty="0"/>
              <a:t> Video </a:t>
            </a:r>
            <a:r>
              <a:rPr lang="en-US" dirty="0" err="1"/>
              <a:t>Rancangan</a:t>
            </a:r>
            <a:r>
              <a:rPr lang="en-US" dirty="0"/>
              <a:t> PL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F3E2C-6456-CBA8-B649-C891353215E8}"/>
              </a:ext>
            </a:extLst>
          </p:cNvPr>
          <p:cNvSpPr txBox="1"/>
          <p:nvPr/>
        </p:nvSpPr>
        <p:spPr>
          <a:xfrm>
            <a:off x="838200" y="1334655"/>
            <a:ext cx="108614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400" dirty="0"/>
              <a:t>Video </a:t>
            </a:r>
            <a:r>
              <a:rPr lang="en-US" sz="2400" dirty="0" err="1"/>
              <a:t>mewakili</a:t>
            </a:r>
            <a:r>
              <a:rPr lang="en-US" sz="2400" dirty="0"/>
              <a:t> </a:t>
            </a:r>
            <a:r>
              <a:rPr lang="en-US" sz="2400" dirty="0" err="1"/>
              <a:t>gambaran</a:t>
            </a:r>
            <a:r>
              <a:rPr lang="en-US" sz="2400" dirty="0"/>
              <a:t> proses </a:t>
            </a:r>
            <a:r>
              <a:rPr lang="en-US" sz="2400" dirty="0" err="1"/>
              <a:t>perancangan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dan </a:t>
            </a:r>
            <a:r>
              <a:rPr lang="en-US" sz="2400" dirty="0" err="1"/>
              <a:t>demonstrasi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pada </a:t>
            </a:r>
            <a:r>
              <a:rPr lang="en-US" sz="2400" dirty="0" err="1"/>
              <a:t>kemajuan</a:t>
            </a:r>
            <a:r>
              <a:rPr lang="en-US" sz="2400" dirty="0"/>
              <a:t> minimal 50%;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Harus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diangkat</a:t>
            </a:r>
            <a:r>
              <a:rPr lang="en-US" sz="2400" dirty="0"/>
              <a:t> oleh </a:t>
            </a:r>
            <a:r>
              <a:rPr lang="en-US" sz="2400" dirty="0" err="1"/>
              <a:t>tim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Harus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oleh </a:t>
            </a:r>
            <a:r>
              <a:rPr lang="en-US" sz="2400" dirty="0" err="1"/>
              <a:t>pengguna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err="1"/>
              <a:t>Durasi</a:t>
            </a:r>
            <a:r>
              <a:rPr lang="en-US" sz="2400" dirty="0"/>
              <a:t> video </a:t>
            </a:r>
            <a:r>
              <a:rPr lang="en-US" sz="2400" dirty="0" err="1"/>
              <a:t>maksimal</a:t>
            </a:r>
            <a:r>
              <a:rPr lang="en-US" sz="2400" dirty="0"/>
              <a:t> 3 </a:t>
            </a:r>
            <a:r>
              <a:rPr lang="en-US" sz="2400" dirty="0" err="1"/>
              <a:t>menit</a:t>
            </a:r>
            <a:r>
              <a:rPr lang="en-US" sz="24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Video </a:t>
            </a:r>
            <a:r>
              <a:rPr lang="en-US" sz="2400" dirty="0" err="1"/>
              <a:t>diunggah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situs YouTube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tautan</a:t>
            </a:r>
            <a:r>
              <a:rPr lang="en-US" sz="2400" dirty="0"/>
              <a:t> </a:t>
            </a:r>
            <a:r>
              <a:rPr lang="en-US" sz="2400" dirty="0" err="1"/>
              <a:t>disertakan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mengunggah</a:t>
            </a:r>
            <a:r>
              <a:rPr lang="en-US" sz="2400" dirty="0"/>
              <a:t> proposal </a:t>
            </a:r>
            <a:r>
              <a:rPr lang="en-US" sz="2400" dirty="0" err="1"/>
              <a:t>ke</a:t>
            </a:r>
            <a:r>
              <a:rPr lang="en-US" sz="2400" dirty="0"/>
              <a:t> https://gemastik.kemdikbud.go.id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Video YouTube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GEMASTIK XVI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- &lt;ID-Tim&gt; - &lt;Nama Tim&gt; - &lt;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&gt; - Proposal.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93778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41806-5157-F30F-29A1-D9D97BD6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359" cy="80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0F722-237E-2EBB-B653-245B38D4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20" y="805342"/>
            <a:ext cx="10515600" cy="6375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Lomba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F087A-B25F-9CA3-A15B-05F40318D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96" y="1592296"/>
            <a:ext cx="1287515" cy="11681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7352C3-44A6-BFD2-2542-33200CDF2224}"/>
              </a:ext>
            </a:extLst>
          </p:cNvPr>
          <p:cNvSpPr txBox="1">
            <a:spLocks/>
          </p:cNvSpPr>
          <p:nvPr/>
        </p:nvSpPr>
        <p:spPr>
          <a:xfrm>
            <a:off x="352820" y="2793167"/>
            <a:ext cx="1888644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</a:rPr>
              <a:t>Penyisihan</a:t>
            </a:r>
            <a:endParaRPr lang="en-ID" sz="2800" b="1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3E0A8A-97CD-8287-C80C-33903DB31376}"/>
              </a:ext>
            </a:extLst>
          </p:cNvPr>
          <p:cNvSpPr txBox="1">
            <a:spLocks/>
          </p:cNvSpPr>
          <p:nvPr/>
        </p:nvSpPr>
        <p:spPr>
          <a:xfrm>
            <a:off x="2158323" y="3172184"/>
            <a:ext cx="8975244" cy="1611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Kriteria</a:t>
            </a:r>
            <a:r>
              <a:rPr lang="en-US" sz="2400" dirty="0"/>
              <a:t>:</a:t>
            </a:r>
          </a:p>
          <a:p>
            <a:pPr marL="800100" lvl="1" indent="-342900">
              <a:buFontTx/>
              <a:buChar char="-"/>
            </a:pPr>
            <a:endParaRPr lang="en-ID" sz="100" dirty="0"/>
          </a:p>
        </p:txBody>
      </p:sp>
      <p:pic>
        <p:nvPicPr>
          <p:cNvPr id="9" name="Picture 8" descr="A picture containing text, screenshot, letter, graphic design&#10;&#10;Description automatically generated">
            <a:extLst>
              <a:ext uri="{FF2B5EF4-FFF2-40B4-BE49-F238E27FC236}">
                <a16:creationId xmlns:a16="http://schemas.microsoft.com/office/drawing/2014/main" id="{0B446E49-37C7-B219-4824-6CAEA227F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" y="3352671"/>
            <a:ext cx="2180028" cy="25974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EA3F3B-17B7-59EF-DDCE-6FE2ED690CBF}"/>
              </a:ext>
            </a:extLst>
          </p:cNvPr>
          <p:cNvSpPr txBox="1">
            <a:spLocks/>
          </p:cNvSpPr>
          <p:nvPr/>
        </p:nvSpPr>
        <p:spPr>
          <a:xfrm>
            <a:off x="2677682" y="3643112"/>
            <a:ext cx="8847568" cy="25974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b="1" dirty="0" err="1"/>
              <a:t>inovasi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/>
              <a:t>Dampak</a:t>
            </a:r>
            <a:r>
              <a:rPr lang="en-US" sz="2000" dirty="0"/>
              <a:t> yang </a:t>
            </a:r>
            <a:r>
              <a:rPr lang="en-US" sz="2000" dirty="0" err="1"/>
              <a:t>diharapkan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ID" sz="2000" dirty="0"/>
              <a:t>PL 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dan </a:t>
            </a:r>
            <a:r>
              <a:rPr lang="en-US" sz="2000" dirty="0" err="1"/>
              <a:t>potensi</a:t>
            </a:r>
            <a:r>
              <a:rPr lang="en-US" sz="2000" dirty="0"/>
              <a:t> sustainability-</a:t>
            </a:r>
            <a:r>
              <a:rPr lang="en-US" sz="2000" dirty="0" err="1"/>
              <a:t>nya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Desain </a:t>
            </a:r>
            <a:r>
              <a:rPr lang="en-US" sz="2000" b="1" dirty="0" err="1"/>
              <a:t>antarmuka</a:t>
            </a:r>
            <a:r>
              <a:rPr lang="en-US" sz="2000" b="1" dirty="0"/>
              <a:t> </a:t>
            </a:r>
            <a:r>
              <a:rPr lang="en-ID" sz="2000" dirty="0"/>
              <a:t>PL </a:t>
            </a:r>
            <a:r>
              <a:rPr lang="en-US" sz="2000" dirty="0"/>
              <a:t>, usability, dan user experience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lunak</a:t>
            </a:r>
            <a:r>
              <a:rPr lang="en-US" sz="2000" dirty="0"/>
              <a:t>.</a:t>
            </a:r>
            <a:r>
              <a:rPr lang="en-ID" sz="2000" dirty="0" err="1"/>
              <a:t>ddd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ID" sz="2000" b="1" dirty="0"/>
              <a:t>Proses </a:t>
            </a:r>
            <a:r>
              <a:rPr lang="en-ID" sz="2000" b="1" dirty="0" err="1"/>
              <a:t>pengembangan</a:t>
            </a:r>
            <a:r>
              <a:rPr lang="en-ID" sz="2000" b="1" dirty="0"/>
              <a:t> </a:t>
            </a:r>
            <a:r>
              <a:rPr lang="en-ID" sz="2000" dirty="0"/>
              <a:t>PL yang </a:t>
            </a:r>
            <a:r>
              <a:rPr lang="en-ID" sz="2000" dirty="0" err="1"/>
              <a:t>mengikuti</a:t>
            </a:r>
            <a:r>
              <a:rPr lang="en-ID" sz="2000" dirty="0"/>
              <a:t> </a:t>
            </a:r>
            <a:r>
              <a:rPr lang="en-ID" sz="2000" dirty="0" err="1"/>
              <a:t>metodologi</a:t>
            </a:r>
            <a:r>
              <a:rPr lang="en-ID" sz="2000" dirty="0"/>
              <a:t> </a:t>
            </a:r>
            <a:r>
              <a:rPr lang="en-ID" sz="2000" dirty="0" err="1"/>
              <a:t>pengembangan</a:t>
            </a:r>
            <a:r>
              <a:rPr lang="en-ID" sz="2000" dirty="0"/>
              <a:t> PL  yang </a:t>
            </a:r>
            <a:r>
              <a:rPr lang="en-ID" sz="2000" dirty="0" err="1"/>
              <a:t>baik</a:t>
            </a:r>
            <a:r>
              <a:rPr lang="en-ID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b="1" dirty="0" err="1"/>
              <a:t>Kesesuaian</a:t>
            </a:r>
            <a:r>
              <a:rPr lang="en-ID" sz="2000" b="1" dirty="0"/>
              <a:t> ide </a:t>
            </a:r>
            <a:r>
              <a:rPr lang="en-ID" sz="2000" dirty="0" err="1"/>
              <a:t>dengan</a:t>
            </a:r>
            <a:r>
              <a:rPr lang="en-ID" sz="2000" dirty="0"/>
              <a:t> PL yang </a:t>
            </a:r>
            <a:r>
              <a:rPr lang="en-ID" sz="2000" dirty="0" err="1"/>
              <a:t>dibuat</a:t>
            </a:r>
            <a:r>
              <a:rPr lang="en-ID" sz="20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b="1" dirty="0" err="1"/>
              <a:t>Urgensi</a:t>
            </a:r>
            <a:r>
              <a:rPr lang="en-ID" sz="2000" b="1" dirty="0"/>
              <a:t> </a:t>
            </a:r>
            <a:r>
              <a:rPr lang="en-ID" sz="2000" b="1" dirty="0" err="1"/>
              <a:t>masalah</a:t>
            </a:r>
            <a:r>
              <a:rPr lang="en-ID" sz="2000" b="1" dirty="0"/>
              <a:t> </a:t>
            </a:r>
            <a:r>
              <a:rPr lang="en-ID" sz="2000" dirty="0"/>
              <a:t>yang </a:t>
            </a:r>
            <a:r>
              <a:rPr lang="en-ID" sz="2000" dirty="0" err="1"/>
              <a:t>diangkat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tema</a:t>
            </a:r>
            <a:r>
              <a:rPr lang="en-ID" sz="2000" dirty="0"/>
              <a:t> PL. </a:t>
            </a:r>
          </a:p>
          <a:p>
            <a:pPr marL="800100" lvl="1" indent="-342900">
              <a:buFontTx/>
              <a:buChar char="-"/>
            </a:pPr>
            <a:endParaRPr lang="en-ID" sz="2000" dirty="0"/>
          </a:p>
        </p:txBody>
      </p:sp>
      <p:pic>
        <p:nvPicPr>
          <p:cNvPr id="2050" name="Picture 2" descr="DLH - Penjurian Lomba Bercerita">
            <a:extLst>
              <a:ext uri="{FF2B5EF4-FFF2-40B4-BE49-F238E27FC236}">
                <a16:creationId xmlns:a16="http://schemas.microsoft.com/office/drawing/2014/main" id="{2130AA16-6D58-4F8E-F566-D1C3D64E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87" y="1554033"/>
            <a:ext cx="1776875" cy="13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0BA56674-93B9-C812-DD8A-1FF6ACCDCA2E}"/>
              </a:ext>
            </a:extLst>
          </p:cNvPr>
          <p:cNvSpPr/>
          <p:nvPr/>
        </p:nvSpPr>
        <p:spPr>
          <a:xfrm>
            <a:off x="1817076" y="1705743"/>
            <a:ext cx="1090246" cy="79130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90B447-2B58-73FE-A1D0-C00309F046B4}"/>
              </a:ext>
            </a:extLst>
          </p:cNvPr>
          <p:cNvSpPr txBox="1">
            <a:spLocks/>
          </p:cNvSpPr>
          <p:nvPr/>
        </p:nvSpPr>
        <p:spPr>
          <a:xfrm>
            <a:off x="3184717" y="2791279"/>
            <a:ext cx="1888644" cy="55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</a:rPr>
              <a:t>Penjurian</a:t>
            </a:r>
            <a:endParaRPr lang="en-ID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16743</TotalTime>
  <Words>1577</Words>
  <Application>Microsoft Office PowerPoint</Application>
  <PresentationFormat>Widescreen</PresentationFormat>
  <Paragraphs>249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Aspek Penting dalam Proposal</vt:lpstr>
      <vt:lpstr>Tahapan Lomba</vt:lpstr>
      <vt:lpstr>Struktur Proposal</vt:lpstr>
      <vt:lpstr>Ketentuan Proposal</vt:lpstr>
      <vt:lpstr>Ketentuan Khusus Proposal</vt:lpstr>
      <vt:lpstr>Ketentuan Dokumen Teknis</vt:lpstr>
      <vt:lpstr>Ketentuan Video Rancangan PL</vt:lpstr>
      <vt:lpstr>Tahapan Lomba</vt:lpstr>
      <vt:lpstr>Tahapan Lomba</vt:lpstr>
      <vt:lpstr>Tahapan Lomba</vt:lpstr>
      <vt:lpstr>Tahapan Lomba</vt:lpstr>
      <vt:lpstr>Tahapan Lomba</vt:lpstr>
      <vt:lpstr>Kriteria Penilaian</vt:lpstr>
      <vt:lpstr>Pengembangan Perangkat Lunak</vt:lpstr>
      <vt:lpstr>Tahap Penyisihan</vt:lpstr>
      <vt:lpstr>Tahap Penyisihan</vt:lpstr>
      <vt:lpstr>Kelemahan Proposal</vt:lpstr>
      <vt:lpstr>Pengembangan Perangkat Lunak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Daniel Oranova Siahaan</cp:lastModifiedBy>
  <cp:revision>17</cp:revision>
  <dcterms:created xsi:type="dcterms:W3CDTF">2023-02-17T18:03:06Z</dcterms:created>
  <dcterms:modified xsi:type="dcterms:W3CDTF">2024-04-02T06:30:42Z</dcterms:modified>
</cp:coreProperties>
</file>